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4331A-89F4-4174-BC04-71AA62D2828C}" v="6" dt="2021-09-30T15:53:30.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Stout" userId="69e49eb6-074c-49e9-9081-924a36abd838" providerId="ADAL" clId="{85D4331A-89F4-4174-BC04-71AA62D2828C}"/>
    <pc:docChg chg="addSld modSld">
      <pc:chgData name="Hailey Stout" userId="69e49eb6-074c-49e9-9081-924a36abd838" providerId="ADAL" clId="{85D4331A-89F4-4174-BC04-71AA62D2828C}" dt="2021-09-30T17:28:01.422" v="214" actId="20577"/>
      <pc:docMkLst>
        <pc:docMk/>
      </pc:docMkLst>
      <pc:sldChg chg="modSp mod">
        <pc:chgData name="Hailey Stout" userId="69e49eb6-074c-49e9-9081-924a36abd838" providerId="ADAL" clId="{85D4331A-89F4-4174-BC04-71AA62D2828C}" dt="2021-09-30T17:28:01.422" v="214" actId="20577"/>
        <pc:sldMkLst>
          <pc:docMk/>
          <pc:sldMk cId="1875270244" sldId="262"/>
        </pc:sldMkLst>
        <pc:spChg chg="mod">
          <ac:chgData name="Hailey Stout" userId="69e49eb6-074c-49e9-9081-924a36abd838" providerId="ADAL" clId="{85D4331A-89F4-4174-BC04-71AA62D2828C}" dt="2021-09-30T17:28:01.422" v="214" actId="20577"/>
          <ac:spMkLst>
            <pc:docMk/>
            <pc:sldMk cId="1875270244" sldId="262"/>
            <ac:spMk id="3" creationId="{0303B0C2-7F85-4FE4-AB63-4FF76F0675A2}"/>
          </ac:spMkLst>
        </pc:spChg>
      </pc:sldChg>
      <pc:sldChg chg="modSp new mod">
        <pc:chgData name="Hailey Stout" userId="69e49eb6-074c-49e9-9081-924a36abd838" providerId="ADAL" clId="{85D4331A-89F4-4174-BC04-71AA62D2828C}" dt="2021-09-30T15:50:24.076" v="36" actId="20577"/>
        <pc:sldMkLst>
          <pc:docMk/>
          <pc:sldMk cId="2009461670" sldId="264"/>
        </pc:sldMkLst>
        <pc:spChg chg="mod">
          <ac:chgData name="Hailey Stout" userId="69e49eb6-074c-49e9-9081-924a36abd838" providerId="ADAL" clId="{85D4331A-89F4-4174-BC04-71AA62D2828C}" dt="2021-09-30T15:48:56.640" v="10" actId="20577"/>
          <ac:spMkLst>
            <pc:docMk/>
            <pc:sldMk cId="2009461670" sldId="264"/>
            <ac:spMk id="2" creationId="{446057EC-6788-4C2C-87B2-66ADD78C3971}"/>
          </ac:spMkLst>
        </pc:spChg>
        <pc:spChg chg="mod">
          <ac:chgData name="Hailey Stout" userId="69e49eb6-074c-49e9-9081-924a36abd838" providerId="ADAL" clId="{85D4331A-89F4-4174-BC04-71AA62D2828C}" dt="2021-09-30T15:50:24.076" v="36" actId="20577"/>
          <ac:spMkLst>
            <pc:docMk/>
            <pc:sldMk cId="2009461670" sldId="264"/>
            <ac:spMk id="3" creationId="{A84C45C3-1128-4302-8A08-6D3E981083F5}"/>
          </ac:spMkLst>
        </pc:spChg>
      </pc:sldChg>
      <pc:sldChg chg="addSp delSp modSp new mod">
        <pc:chgData name="Hailey Stout" userId="69e49eb6-074c-49e9-9081-924a36abd838" providerId="ADAL" clId="{85D4331A-89F4-4174-BC04-71AA62D2828C}" dt="2021-09-30T15:52:28.438" v="53" actId="20577"/>
        <pc:sldMkLst>
          <pc:docMk/>
          <pc:sldMk cId="1828000121" sldId="265"/>
        </pc:sldMkLst>
        <pc:spChg chg="mod">
          <ac:chgData name="Hailey Stout" userId="69e49eb6-074c-49e9-9081-924a36abd838" providerId="ADAL" clId="{85D4331A-89F4-4174-BC04-71AA62D2828C}" dt="2021-09-30T15:52:28.438" v="53" actId="20577"/>
          <ac:spMkLst>
            <pc:docMk/>
            <pc:sldMk cId="1828000121" sldId="265"/>
            <ac:spMk id="2" creationId="{89726B31-629E-48A6-887D-5CE85D219D4C}"/>
          </ac:spMkLst>
        </pc:spChg>
        <pc:spChg chg="del">
          <ac:chgData name="Hailey Stout" userId="69e49eb6-074c-49e9-9081-924a36abd838" providerId="ADAL" clId="{85D4331A-89F4-4174-BC04-71AA62D2828C}" dt="2021-09-30T15:52:11.747" v="43"/>
          <ac:spMkLst>
            <pc:docMk/>
            <pc:sldMk cId="1828000121" sldId="265"/>
            <ac:spMk id="3" creationId="{E5B62A0F-F14A-42AD-BF83-7AE7DD2998AD}"/>
          </ac:spMkLst>
        </pc:spChg>
        <pc:picChg chg="add mod">
          <ac:chgData name="Hailey Stout" userId="69e49eb6-074c-49e9-9081-924a36abd838" providerId="ADAL" clId="{85D4331A-89F4-4174-BC04-71AA62D2828C}" dt="2021-09-30T15:52:20.199" v="45" actId="14100"/>
          <ac:picMkLst>
            <pc:docMk/>
            <pc:sldMk cId="1828000121" sldId="265"/>
            <ac:picMk id="3074" creationId="{C47310BC-C66B-40D7-845E-7E19E3A7E530}"/>
          </ac:picMkLst>
        </pc:picChg>
      </pc:sldChg>
      <pc:sldChg chg="addSp delSp modSp new mod">
        <pc:chgData name="Hailey Stout" userId="69e49eb6-074c-49e9-9081-924a36abd838" providerId="ADAL" clId="{85D4331A-89F4-4174-BC04-71AA62D2828C}" dt="2021-09-30T15:53:30.315" v="59" actId="14100"/>
        <pc:sldMkLst>
          <pc:docMk/>
          <pc:sldMk cId="3268358789" sldId="266"/>
        </pc:sldMkLst>
        <pc:spChg chg="del mod">
          <ac:chgData name="Hailey Stout" userId="69e49eb6-074c-49e9-9081-924a36abd838" providerId="ADAL" clId="{85D4331A-89F4-4174-BC04-71AA62D2828C}" dt="2021-09-30T15:53:23.285" v="57"/>
          <ac:spMkLst>
            <pc:docMk/>
            <pc:sldMk cId="3268358789" sldId="266"/>
            <ac:spMk id="3" creationId="{CE01BD9D-CF50-46BE-9CA9-1D5EBF7C93B7}"/>
          </ac:spMkLst>
        </pc:spChg>
        <pc:picChg chg="add mod">
          <ac:chgData name="Hailey Stout" userId="69e49eb6-074c-49e9-9081-924a36abd838" providerId="ADAL" clId="{85D4331A-89F4-4174-BC04-71AA62D2828C}" dt="2021-09-30T15:53:30.315" v="59" actId="14100"/>
          <ac:picMkLst>
            <pc:docMk/>
            <pc:sldMk cId="3268358789" sldId="266"/>
            <ac:picMk id="4098" creationId="{FF055F8A-F142-4837-AD15-12328258F292}"/>
          </ac:picMkLst>
        </pc:picChg>
      </pc:sldChg>
      <pc:sldChg chg="modSp new mod">
        <pc:chgData name="Hailey Stout" userId="69e49eb6-074c-49e9-9081-924a36abd838" providerId="ADAL" clId="{85D4331A-89F4-4174-BC04-71AA62D2828C}" dt="2021-09-30T15:54:55.188" v="204" actId="255"/>
        <pc:sldMkLst>
          <pc:docMk/>
          <pc:sldMk cId="2624811303" sldId="267"/>
        </pc:sldMkLst>
        <pc:spChg chg="mod">
          <ac:chgData name="Hailey Stout" userId="69e49eb6-074c-49e9-9081-924a36abd838" providerId="ADAL" clId="{85D4331A-89F4-4174-BC04-71AA62D2828C}" dt="2021-09-30T15:54:17.012" v="91" actId="20577"/>
          <ac:spMkLst>
            <pc:docMk/>
            <pc:sldMk cId="2624811303" sldId="267"/>
            <ac:spMk id="2" creationId="{4824707C-EAD9-4C6B-A8F6-064B88939A8C}"/>
          </ac:spMkLst>
        </pc:spChg>
        <pc:spChg chg="mod">
          <ac:chgData name="Hailey Stout" userId="69e49eb6-074c-49e9-9081-924a36abd838" providerId="ADAL" clId="{85D4331A-89F4-4174-BC04-71AA62D2828C}" dt="2021-09-30T15:54:55.188" v="204" actId="255"/>
          <ac:spMkLst>
            <pc:docMk/>
            <pc:sldMk cId="2624811303" sldId="267"/>
            <ac:spMk id="3" creationId="{2FC42CD1-60BA-4629-85BE-5235BDAE0BF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9/30/2021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9/30/2021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9/30/2021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E38E-6BFE-476A-9433-64E5B80C386B}"/>
              </a:ext>
            </a:extLst>
          </p:cNvPr>
          <p:cNvSpPr>
            <a:spLocks noGrp="1"/>
          </p:cNvSpPr>
          <p:nvPr>
            <p:ph type="ctrTitle"/>
          </p:nvPr>
        </p:nvSpPr>
        <p:spPr>
          <a:xfrm>
            <a:off x="4687410" y="1803405"/>
            <a:ext cx="6132990" cy="1825096"/>
          </a:xfrm>
        </p:spPr>
        <p:txBody>
          <a:bodyPr>
            <a:normAutofit/>
          </a:bodyPr>
          <a:lstStyle/>
          <a:p>
            <a:r>
              <a:rPr lang="en-US" sz="4200" dirty="0"/>
              <a:t>Region 6 Network of Care and Prevention Meeting</a:t>
            </a:r>
          </a:p>
        </p:txBody>
      </p:sp>
      <p:sp>
        <p:nvSpPr>
          <p:cNvPr id="3" name="Subtitle 2">
            <a:extLst>
              <a:ext uri="{FF2B5EF4-FFF2-40B4-BE49-F238E27FC236}">
                <a16:creationId xmlns:a16="http://schemas.microsoft.com/office/drawing/2014/main" id="{3EBDC450-A7A5-403B-945C-D2AE2C160275}"/>
              </a:ext>
            </a:extLst>
          </p:cNvPr>
          <p:cNvSpPr>
            <a:spLocks noGrp="1"/>
          </p:cNvSpPr>
          <p:nvPr>
            <p:ph type="subTitle" idx="1"/>
          </p:nvPr>
        </p:nvSpPr>
        <p:spPr>
          <a:xfrm>
            <a:off x="4687410" y="3632201"/>
            <a:ext cx="6132990" cy="685800"/>
          </a:xfrm>
        </p:spPr>
        <p:txBody>
          <a:bodyPr>
            <a:normAutofit/>
          </a:bodyPr>
          <a:lstStyle/>
          <a:p>
            <a:r>
              <a:rPr lang="en-US" dirty="0"/>
              <a:t>September 30, 2021</a:t>
            </a:r>
          </a:p>
        </p:txBody>
      </p:sp>
      <p:pic>
        <p:nvPicPr>
          <p:cNvPr id="4" name="Picture 3">
            <a:extLst>
              <a:ext uri="{FF2B5EF4-FFF2-40B4-BE49-F238E27FC236}">
                <a16:creationId xmlns:a16="http://schemas.microsoft.com/office/drawing/2014/main" id="{4C3F5A24-28CB-4F4F-B22E-67FD15093095}"/>
              </a:ext>
            </a:extLst>
          </p:cNvPr>
          <p:cNvPicPr/>
          <p:nvPr/>
        </p:nvPicPr>
        <p:blipFill>
          <a:blip r:embed="rId2" cstate="print">
            <a:extLst>
              <a:ext uri="{28A0092B-C50C-407E-A947-70E740481C1C}">
                <a14:useLocalDpi xmlns:a14="http://schemas.microsoft.com/office/drawing/2010/main" val="0"/>
              </a:ext>
            </a:extLst>
          </a:blip>
          <a:srcRect l="30637" t="26799" r="29657" b="41856"/>
          <a:stretch>
            <a:fillRect/>
          </a:stretch>
        </p:blipFill>
        <p:spPr bwMode="auto">
          <a:xfrm>
            <a:off x="1454230" y="1657097"/>
            <a:ext cx="2603848" cy="2660904"/>
          </a:xfrm>
          <a:prstGeom prst="rect">
            <a:avLst/>
          </a:prstGeom>
          <a:noFill/>
        </p:spPr>
      </p:pic>
    </p:spTree>
    <p:extLst>
      <p:ext uri="{BB962C8B-B14F-4D97-AF65-F5344CB8AC3E}">
        <p14:creationId xmlns:p14="http://schemas.microsoft.com/office/powerpoint/2010/main" val="29938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EE54-6EAC-4744-93F6-70022738D6D1}"/>
              </a:ext>
            </a:extLst>
          </p:cNvPr>
          <p:cNvSpPr>
            <a:spLocks noGrp="1"/>
          </p:cNvSpPr>
          <p:nvPr>
            <p:ph type="title"/>
          </p:nvPr>
        </p:nvSpPr>
        <p:spPr/>
        <p:txBody>
          <a:bodyPr/>
          <a:lstStyle/>
          <a:p>
            <a:endParaRPr lang="en-US"/>
          </a:p>
        </p:txBody>
      </p:sp>
      <p:pic>
        <p:nvPicPr>
          <p:cNvPr id="4098" name="Picture 2" descr="SantaBanta SMS # 65961">
            <a:extLst>
              <a:ext uri="{FF2B5EF4-FFF2-40B4-BE49-F238E27FC236}">
                <a16:creationId xmlns:a16="http://schemas.microsoft.com/office/drawing/2014/main" id="{FF055F8A-F142-4837-AD15-12328258F29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1300" y="2000300"/>
            <a:ext cx="6584147" cy="43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35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4707C-EAD9-4C6B-A8F6-064B88939A8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FC42CD1-60BA-4629-85BE-5235BDAE0BFF}"/>
              </a:ext>
            </a:extLst>
          </p:cNvPr>
          <p:cNvSpPr>
            <a:spLocks noGrp="1"/>
          </p:cNvSpPr>
          <p:nvPr>
            <p:ph idx="1"/>
          </p:nvPr>
        </p:nvSpPr>
        <p:spPr/>
        <p:txBody>
          <a:bodyPr/>
          <a:lstStyle/>
          <a:p>
            <a:endParaRPr lang="en-US" dirty="0"/>
          </a:p>
          <a:p>
            <a:endParaRPr lang="en-US" dirty="0"/>
          </a:p>
          <a:p>
            <a:pPr marL="0" indent="0">
              <a:buNone/>
            </a:pPr>
            <a:r>
              <a:rPr lang="en-US" sz="3600" dirty="0"/>
              <a:t>Upcoming Meeting:  November 18</a:t>
            </a:r>
            <a:r>
              <a:rPr lang="en-US" sz="3600" baseline="30000" dirty="0"/>
              <a:t>th</a:t>
            </a:r>
            <a:endParaRPr lang="en-US" sz="3600" dirty="0"/>
          </a:p>
          <a:p>
            <a:pPr marL="0" indent="0">
              <a:buNone/>
            </a:pPr>
            <a:endParaRPr lang="en-US" sz="3600" dirty="0"/>
          </a:p>
          <a:p>
            <a:pPr marL="0" indent="0">
              <a:buNone/>
            </a:pPr>
            <a:r>
              <a:rPr lang="en-US" dirty="0"/>
              <a:t>Bring your calendars so we can schedule the meetings for 2022</a:t>
            </a:r>
          </a:p>
        </p:txBody>
      </p:sp>
    </p:spTree>
    <p:extLst>
      <p:ext uri="{BB962C8B-B14F-4D97-AF65-F5344CB8AC3E}">
        <p14:creationId xmlns:p14="http://schemas.microsoft.com/office/powerpoint/2010/main" val="262481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D642F-4108-4F36-A415-E18A86C73C7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B124A09-8443-41F8-8D0B-3A4929E4A50D}"/>
              </a:ext>
            </a:extLst>
          </p:cNvPr>
          <p:cNvSpPr>
            <a:spLocks noGrp="1"/>
          </p:cNvSpPr>
          <p:nvPr>
            <p:ph sz="half" idx="1"/>
          </p:nvPr>
        </p:nvSpPr>
        <p:spPr/>
        <p:txBody>
          <a:bodyPr>
            <a:normAutofit lnSpcReduction="10000"/>
          </a:bodyPr>
          <a:lstStyle/>
          <a:p>
            <a:pPr marL="342900" marR="914400" lvl="0" indent="-342900">
              <a:lnSpc>
                <a:spcPct val="115000"/>
              </a:lnSpc>
              <a:spcBef>
                <a:spcPts val="0"/>
              </a:spcBef>
              <a:spcAft>
                <a:spcPts val="1200"/>
              </a:spcAft>
              <a:buFont typeface="Wingdings" panose="05000000000000000000" pitchFamily="2"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Open Comment</a:t>
            </a:r>
          </a:p>
          <a:p>
            <a:pPr marL="342900" marR="914400" lvl="0" indent="-342900">
              <a:lnSpc>
                <a:spcPct val="115000"/>
              </a:lnSpc>
              <a:spcBef>
                <a:spcPts val="0"/>
              </a:spcBef>
              <a:spcAft>
                <a:spcPts val="1200"/>
              </a:spcAft>
              <a:buFont typeface="Wingdings" panose="05000000000000000000" pitchFamily="2"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Network</a:t>
            </a:r>
          </a:p>
          <a:p>
            <a:pPr marL="742950" marR="914400" lvl="1" indent="-285750">
              <a:lnSpc>
                <a:spcPct val="115000"/>
              </a:lnSpc>
              <a:spcBef>
                <a:spcPts val="0"/>
              </a:spcBef>
              <a:spcAft>
                <a:spcPts val="120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Discuss State RFA awards</a:t>
            </a:r>
          </a:p>
          <a:p>
            <a:pPr marL="742950" marR="914400" lvl="1" indent="-285750">
              <a:lnSpc>
                <a:spcPct val="115000"/>
              </a:lnSpc>
              <a:spcBef>
                <a:spcPts val="0"/>
              </a:spcBef>
              <a:spcAft>
                <a:spcPts val="1200"/>
              </a:spcAft>
              <a:buFont typeface="Symbol" panose="05050102010706020507" pitchFamily="18" charset="2"/>
              <a:buChar char=""/>
            </a:pPr>
            <a:r>
              <a:rPr lang="en-US" sz="1400" dirty="0">
                <a:latin typeface="Times New Roman" panose="02020603050405020304" pitchFamily="18" charset="0"/>
                <a:cs typeface="Times New Roman" panose="02020603050405020304" pitchFamily="18" charset="0"/>
              </a:rPr>
              <a:t>Regional Quality Assurance and Feedback Committee</a:t>
            </a:r>
          </a:p>
          <a:p>
            <a:pPr marL="742950" marR="914400" lvl="1" indent="-285750">
              <a:lnSpc>
                <a:spcPct val="115000"/>
              </a:lnSpc>
              <a:spcBef>
                <a:spcPts val="0"/>
              </a:spcBef>
              <a:spcAft>
                <a:spcPts val="1200"/>
              </a:spcAft>
              <a:buFont typeface="Symbol" panose="05050102010706020507" pitchFamily="18" charset="2"/>
              <a:buChar char=""/>
            </a:pPr>
            <a:r>
              <a:rPr lang="en-US" sz="1400" dirty="0">
                <a:latin typeface="Times New Roman" panose="02020603050405020304" pitchFamily="18" charset="0"/>
                <a:cs typeface="Times New Roman" panose="02020603050405020304" pitchFamily="18" charset="0"/>
              </a:rPr>
              <a:t>Plan for Administrator Evaluation/Feedback</a:t>
            </a:r>
          </a:p>
          <a:p>
            <a:pPr marL="342900" marR="914400" lvl="0" indent="-342900">
              <a:lnSpc>
                <a:spcPct val="115000"/>
              </a:lnSpc>
              <a:spcBef>
                <a:spcPts val="0"/>
              </a:spcBef>
              <a:spcAft>
                <a:spcPts val="1200"/>
              </a:spcAft>
              <a:buFont typeface="Wingdings" panose="05000000000000000000" pitchFamily="2"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HOPWA Network </a:t>
            </a:r>
          </a:p>
          <a:p>
            <a:pPr marL="742950" marR="914400" lvl="1" indent="-28575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Wake</a:t>
            </a:r>
          </a:p>
          <a:p>
            <a:pPr marL="742950" marR="914400" lvl="1" indent="-28575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Duke </a:t>
            </a:r>
          </a:p>
          <a:p>
            <a:pPr marL="742950" marR="914400" lvl="1" indent="-28575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Durham</a:t>
            </a:r>
          </a:p>
          <a:p>
            <a:pPr marL="914400" marR="914400">
              <a:lnSpc>
                <a:spcPct val="115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914400" lvl="1" indent="-285750">
              <a:lnSpc>
                <a:spcPct val="115000"/>
              </a:lnSpc>
              <a:spcBef>
                <a:spcPts val="0"/>
              </a:spcBef>
              <a:spcAft>
                <a:spcPts val="1200"/>
              </a:spcAft>
              <a:buFont typeface="Wingdings" panose="05000000000000000000" pitchFamily="2" charset="2"/>
              <a:buChar char=""/>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Housing update (TEC, ACRA, and CAARE)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951F73D2-8573-4506-8076-D4A79667977D}"/>
              </a:ext>
            </a:extLst>
          </p:cNvPr>
          <p:cNvSpPr>
            <a:spLocks noGrp="1"/>
          </p:cNvSpPr>
          <p:nvPr>
            <p:ph sz="half" idx="2"/>
          </p:nvPr>
        </p:nvSpPr>
        <p:spPr/>
        <p:txBody>
          <a:bodyPr>
            <a:normAutofit lnSpcReduction="10000"/>
          </a:bodyPr>
          <a:lstStyle/>
          <a:p>
            <a:pPr marL="400050" marR="914400" indent="0">
              <a:lnSpc>
                <a:spcPct val="115000"/>
              </a:lnSpc>
              <a:spcBef>
                <a:spcPts val="0"/>
              </a:spcBef>
              <a:spcAft>
                <a:spcPts val="120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14400" lvl="0" indent="-342900">
              <a:lnSpc>
                <a:spcPct val="115000"/>
              </a:lnSpc>
              <a:spcBef>
                <a:spcPts val="0"/>
              </a:spcBef>
              <a:spcAft>
                <a:spcPts val="1200"/>
              </a:spcAft>
              <a:buFont typeface="Wingdings" panose="05000000000000000000" pitchFamily="2"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Prevention Updates (Hailey Stout)</a:t>
            </a:r>
          </a:p>
          <a:p>
            <a:pPr marL="742950" marR="914400" lvl="1" indent="-285750">
              <a:lnSpc>
                <a:spcPct val="115000"/>
              </a:lnSpc>
              <a:spcBef>
                <a:spcPts val="0"/>
              </a:spcBef>
              <a:spcAft>
                <a:spcPts val="1200"/>
              </a:spcAft>
              <a:buFont typeface="Symbol" panose="05050102010706020507" pitchFamily="18" charset="2"/>
              <a:buChar char=""/>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PrEP</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914400" lvl="1" indent="-285750">
              <a:lnSpc>
                <a:spcPct val="115000"/>
              </a:lnSpc>
              <a:spcBef>
                <a:spcPts val="0"/>
              </a:spcBef>
              <a:spcAft>
                <a:spcPts val="120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Syphilis</a:t>
            </a:r>
          </a:p>
          <a:p>
            <a:pPr marL="342900" marR="914400" lvl="0" indent="-342900">
              <a:lnSpc>
                <a:spcPct val="115000"/>
              </a:lnSpc>
              <a:spcBef>
                <a:spcPts val="0"/>
              </a:spcBef>
              <a:spcAft>
                <a:spcPts val="1200"/>
              </a:spcAft>
              <a:buFont typeface="Wingdings" panose="05000000000000000000" pitchFamily="2" charset="2"/>
              <a:buChar char=""/>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State Updates (State Care and/or Prevention Reps)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914400">
              <a:lnSpc>
                <a:spcPct val="115000"/>
              </a:lnSpc>
              <a:spcBef>
                <a:spcPts val="0"/>
              </a:spcBef>
              <a:spcAft>
                <a:spcPts val="120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914400" lvl="0" indent="-342900">
              <a:lnSpc>
                <a:spcPct val="115000"/>
              </a:lnSpc>
              <a:spcBef>
                <a:spcPts val="0"/>
              </a:spcBef>
              <a:spcAft>
                <a:spcPts val="1200"/>
              </a:spcAft>
              <a:buFont typeface="Wingdings" panose="05000000000000000000" pitchFamily="2" charset="2"/>
              <a:buChar char=""/>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one can whistle a symphony, it takes an orchestra...”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914400" lvl="0" indent="-342900">
              <a:lnSpc>
                <a:spcPct val="115000"/>
              </a:lnSpc>
              <a:spcBef>
                <a:spcPts val="0"/>
              </a:spcBef>
              <a:spcAft>
                <a:spcPts val="1200"/>
              </a:spcAft>
              <a:buFont typeface="Wingdings" panose="05000000000000000000" pitchFamily="2" charset="2"/>
              <a:buChar char=""/>
            </a:pPr>
            <a:r>
              <a:rPr lang="en-US" sz="1400" dirty="0">
                <a:solidFill>
                  <a:srgbClr val="000000"/>
                </a:solidFill>
                <a:latin typeface="Times New Roman" panose="02020603050405020304" pitchFamily="18" charset="0"/>
                <a:cs typeface="Times New Roman" panose="02020603050405020304" pitchFamily="18" charset="0"/>
              </a:rPr>
              <a:t>Open Comment  </a:t>
            </a:r>
          </a:p>
          <a:p>
            <a:pPr marL="339725" marR="914400" indent="-339725">
              <a:lnSpc>
                <a:spcPct val="115000"/>
              </a:lnSpc>
              <a:spcBef>
                <a:spcPts val="0"/>
              </a:spcBef>
              <a:spcAft>
                <a:spcPts val="1200"/>
              </a:spcAft>
              <a:buFont typeface="Wingdings" panose="05000000000000000000" pitchFamily="2" charset="2"/>
              <a:buChar char="Ø"/>
            </a:pPr>
            <a:r>
              <a:rPr lang="en-US" sz="1400" dirty="0">
                <a:solidFill>
                  <a:srgbClr val="000000"/>
                </a:solidFill>
                <a:latin typeface="Times New Roman" panose="02020603050405020304" pitchFamily="18" charset="0"/>
                <a:cs typeface="Times New Roman" panose="02020603050405020304" pitchFamily="18" charset="0"/>
              </a:rPr>
              <a:t> Upcoming Meetings:  November 18th</a:t>
            </a:r>
          </a:p>
          <a:p>
            <a:endParaRPr lang="en-US" dirty="0"/>
          </a:p>
        </p:txBody>
      </p:sp>
    </p:spTree>
    <p:extLst>
      <p:ext uri="{BB962C8B-B14F-4D97-AF65-F5344CB8AC3E}">
        <p14:creationId xmlns:p14="http://schemas.microsoft.com/office/powerpoint/2010/main" val="153051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68183-50DA-43AC-B260-D0A9F87A8387}"/>
              </a:ext>
            </a:extLst>
          </p:cNvPr>
          <p:cNvSpPr>
            <a:spLocks noGrp="1"/>
          </p:cNvSpPr>
          <p:nvPr>
            <p:ph type="title"/>
          </p:nvPr>
        </p:nvSpPr>
        <p:spPr/>
        <p:txBody>
          <a:bodyPr/>
          <a:lstStyle/>
          <a:p>
            <a:r>
              <a:rPr lang="en-US" dirty="0"/>
              <a:t>State RFA Awards</a:t>
            </a:r>
          </a:p>
        </p:txBody>
      </p:sp>
      <p:sp>
        <p:nvSpPr>
          <p:cNvPr id="3" name="Content Placeholder 2">
            <a:extLst>
              <a:ext uri="{FF2B5EF4-FFF2-40B4-BE49-F238E27FC236}">
                <a16:creationId xmlns:a16="http://schemas.microsoft.com/office/drawing/2014/main" id="{F9717C76-B8DD-42BB-AD37-BBC7AEBBF91E}"/>
              </a:ext>
            </a:extLst>
          </p:cNvPr>
          <p:cNvSpPr>
            <a:spLocks noGrp="1"/>
          </p:cNvSpPr>
          <p:nvPr>
            <p:ph idx="1"/>
          </p:nvPr>
        </p:nvSpPr>
        <p:spPr/>
        <p:txBody>
          <a:bodyPr>
            <a:normAutofit/>
          </a:bodyPr>
          <a:lstStyle/>
          <a:p>
            <a:pPr marL="1143000" marR="914400" lvl="2" indent="-228600">
              <a:lnSpc>
                <a:spcPct val="115000"/>
              </a:lnSpc>
              <a:spcBef>
                <a:spcPts val="0"/>
              </a:spcBef>
              <a:spcAft>
                <a:spcPts val="1200"/>
              </a:spcAft>
              <a:buFont typeface="Wingdings" panose="05000000000000000000" pitchFamily="2"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914400" lvl="2" indent="-228600">
              <a:lnSpc>
                <a:spcPct val="115000"/>
              </a:lnSpc>
              <a:spcBef>
                <a:spcPts val="0"/>
              </a:spcBef>
              <a:spcAft>
                <a:spcPts val="12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RW, HOPWA – accepted, Prevention flat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914400" lvl="2">
              <a:lnSpc>
                <a:spcPct val="115000"/>
              </a:lnSpc>
              <a:spcBef>
                <a:spcPts val="0"/>
              </a:spcBef>
              <a:spcAft>
                <a:spcPts val="1200"/>
              </a:spcAft>
              <a:buFont typeface="Wingdings" panose="05000000000000000000" pitchFamily="2"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Prevention Flat:  Recap of the budget meeting</a:t>
            </a:r>
          </a:p>
          <a:p>
            <a:pPr marR="914400" lvl="3">
              <a:lnSpc>
                <a:spcPct val="115000"/>
              </a:lnSpc>
              <a:spcBef>
                <a:spcPts val="0"/>
              </a:spcBef>
              <a:spcAft>
                <a:spcPts val="1200"/>
              </a:spcAft>
              <a:buFont typeface="Wingdings" panose="05000000000000000000" pitchFamily="2"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Agencies were asked if they could meet the new criteria with flat funding because if there were any of them who could not, and they all said they could.  They have been asked to revise their budgets to their current funding levels.  </a:t>
            </a:r>
            <a:endParaRPr lang="en-US" dirty="0"/>
          </a:p>
          <a:p>
            <a:pPr marL="1143000" marR="914400" lvl="2" indent="-228600">
              <a:lnSpc>
                <a:spcPct val="115000"/>
              </a:lnSpc>
              <a:spcBef>
                <a:spcPts val="0"/>
              </a:spcBef>
              <a:spcAft>
                <a:spcPts val="12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HOPWA One Time funding awarded to all applicants.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9883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D4B07-35BD-4289-966E-78AD135122FA}"/>
              </a:ext>
            </a:extLst>
          </p:cNvPr>
          <p:cNvSpPr>
            <a:spLocks noGrp="1"/>
          </p:cNvSpPr>
          <p:nvPr>
            <p:ph type="title"/>
          </p:nvPr>
        </p:nvSpPr>
        <p:spPr/>
        <p:txBody>
          <a:bodyPr/>
          <a:lstStyle/>
          <a:p>
            <a:r>
              <a:rPr lang="en-US" dirty="0"/>
              <a:t>HOPWA One time Funding</a:t>
            </a:r>
          </a:p>
        </p:txBody>
      </p:sp>
      <p:sp>
        <p:nvSpPr>
          <p:cNvPr id="3" name="Content Placeholder 2">
            <a:extLst>
              <a:ext uri="{FF2B5EF4-FFF2-40B4-BE49-F238E27FC236}">
                <a16:creationId xmlns:a16="http://schemas.microsoft.com/office/drawing/2014/main" id="{8613F35C-AB1C-4625-90D6-32B660B906D9}"/>
              </a:ext>
            </a:extLst>
          </p:cNvPr>
          <p:cNvSpPr>
            <a:spLocks noGrp="1"/>
          </p:cNvSpPr>
          <p:nvPr>
            <p:ph sz="half" idx="1"/>
          </p:nvPr>
        </p:nvSpPr>
        <p:spPr/>
        <p:txBody>
          <a:bodyPr>
            <a:normAutofit fontScale="85000" lnSpcReduction="20000"/>
          </a:bodyPr>
          <a:lstStyle/>
          <a:p>
            <a:pPr marL="0" indent="0">
              <a:buNone/>
            </a:pPr>
            <a:r>
              <a:rPr lang="en-US" b="1" dirty="0">
                <a:solidFill>
                  <a:srgbClr val="FF0000"/>
                </a:solidFill>
              </a:rPr>
              <a:t>ACRA</a:t>
            </a:r>
          </a:p>
          <a:p>
            <a:pPr marL="0" indent="0">
              <a:buNone/>
            </a:pPr>
            <a:r>
              <a:rPr lang="en-US" sz="1900" dirty="0">
                <a:latin typeface="Times New Roman" panose="02020603050405020304" pitchFamily="18" charset="0"/>
                <a:cs typeface="Times New Roman" panose="02020603050405020304" pitchFamily="18" charset="0"/>
              </a:rPr>
              <a:t>Durham, Orange, and Person County</a:t>
            </a:r>
          </a:p>
          <a:p>
            <a:pPr marL="0" marR="0" indent="0">
              <a:spcBef>
                <a:spcPts val="0"/>
              </a:spcBef>
              <a:spcAft>
                <a:spcPts val="0"/>
              </a:spcAft>
              <a:buNone/>
            </a:pPr>
            <a:r>
              <a:rPr lang="en-US" sz="1900" b="1" dirty="0">
                <a:latin typeface="Times New Roman" panose="02020603050405020304" pitchFamily="18" charset="0"/>
                <a:cs typeface="Times New Roman" panose="02020603050405020304" pitchFamily="18" charset="0"/>
              </a:rPr>
              <a:t>Total Award:  $120,430.00</a:t>
            </a: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Resource Identification	$ 16,385.00</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Emergency Minor Repairs 	$ 44,792.00</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Supportive Services 		$ 50,985.00*</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 *Supportive Services include the Housing Case Managers' position.</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900" b="1" dirty="0">
                <a:solidFill>
                  <a:srgbClr val="FF0000"/>
                </a:solidFill>
              </a:rPr>
              <a:t>AASC</a:t>
            </a:r>
          </a:p>
          <a:p>
            <a:pPr marL="0" indent="0">
              <a:buNone/>
            </a:pPr>
            <a:r>
              <a:rPr lang="en-US" sz="1900" dirty="0">
                <a:latin typeface="Times New Roman" panose="02020603050405020304" pitchFamily="18" charset="0"/>
                <a:cs typeface="Times New Roman" panose="02020603050405020304" pitchFamily="18" charset="0"/>
              </a:rPr>
              <a:t>Franklin, Johnston, Orange and Wake (STRMU and H/M only) </a:t>
            </a:r>
          </a:p>
          <a:p>
            <a:pPr marL="0" indent="0">
              <a:buNone/>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Total Award: $193,099</a:t>
            </a:r>
          </a:p>
          <a:p>
            <a:pPr marL="0" marR="0" indent="0">
              <a:spcBef>
                <a:spcPts val="0"/>
              </a:spcBef>
              <a:spcAft>
                <a:spcPts val="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STRMU			$ 20,000</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Hotel/Motel 		$ 30,000</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PHP			$ 12,000</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Minor Repairs for OCR	$ 54,000</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Housing Information		N/A</a:t>
            </a:r>
          </a:p>
          <a:p>
            <a:endParaRPr lang="en-US" dirty="0"/>
          </a:p>
        </p:txBody>
      </p:sp>
      <p:sp>
        <p:nvSpPr>
          <p:cNvPr id="4" name="Content Placeholder 3">
            <a:extLst>
              <a:ext uri="{FF2B5EF4-FFF2-40B4-BE49-F238E27FC236}">
                <a16:creationId xmlns:a16="http://schemas.microsoft.com/office/drawing/2014/main" id="{52281337-0DB0-4650-9A1B-C30255DFF43F}"/>
              </a:ext>
            </a:extLst>
          </p:cNvPr>
          <p:cNvSpPr>
            <a:spLocks noGrp="1"/>
          </p:cNvSpPr>
          <p:nvPr>
            <p:ph sz="half" idx="2"/>
          </p:nvPr>
        </p:nvSpPr>
        <p:spPr/>
        <p:txBody>
          <a:bodyPr>
            <a:normAutofit fontScale="85000" lnSpcReduction="20000"/>
          </a:bodyPr>
          <a:lstStyle/>
          <a:p>
            <a:pPr marL="0" indent="0">
              <a:buNone/>
            </a:pPr>
            <a:r>
              <a:rPr lang="en-US" sz="1900" b="1" dirty="0">
                <a:solidFill>
                  <a:srgbClr val="FF0000"/>
                </a:solidFill>
              </a:rPr>
              <a:t>CAARE</a:t>
            </a:r>
          </a:p>
          <a:p>
            <a:pPr marL="0" indent="0">
              <a:buNone/>
            </a:pPr>
            <a:r>
              <a:rPr lang="en-US" sz="1900" dirty="0">
                <a:latin typeface="Times New Roman" panose="02020603050405020304" pitchFamily="18" charset="0"/>
                <a:cs typeface="Times New Roman" panose="02020603050405020304" pitchFamily="18" charset="0"/>
              </a:rPr>
              <a:t>Durham, Orange, Person, Chatham and Lee</a:t>
            </a:r>
          </a:p>
          <a:p>
            <a:pPr marL="0" indent="0">
              <a:spcBef>
                <a:spcPts val="0"/>
              </a:spcBef>
              <a:buNone/>
            </a:pPr>
            <a:r>
              <a:rPr lang="en-US" sz="1900" b="1" dirty="0">
                <a:latin typeface="Times New Roman" panose="02020603050405020304" pitchFamily="18" charset="0"/>
                <a:cs typeface="Times New Roman" panose="02020603050405020304" pitchFamily="18" charset="0"/>
              </a:rPr>
              <a:t>Total Award:  $170,000</a:t>
            </a:r>
          </a:p>
          <a:p>
            <a:pPr marL="0" indent="0">
              <a:spcBef>
                <a:spcPts val="0"/>
              </a:spcBef>
              <a:buNone/>
            </a:pPr>
            <a:endParaRPr lang="en-US" sz="1900" b="1" dirty="0">
              <a:latin typeface="Times New Roman" panose="02020603050405020304" pitchFamily="18" charset="0"/>
              <a:cs typeface="Times New Roman" panose="02020603050405020304" pitchFamily="18" charset="0"/>
            </a:endParaRPr>
          </a:p>
          <a:p>
            <a:pPr marL="0" indent="0">
              <a:spcBef>
                <a:spcPts val="0"/>
              </a:spcBef>
              <a:buNone/>
            </a:pPr>
            <a:r>
              <a:rPr lang="en-US" sz="1900" dirty="0">
                <a:latin typeface="Times New Roman" panose="02020603050405020304" pitchFamily="18" charset="0"/>
                <a:cs typeface="Times New Roman" panose="02020603050405020304" pitchFamily="18" charset="0"/>
              </a:rPr>
              <a:t>TBRA			$ 90,076</a:t>
            </a:r>
          </a:p>
          <a:p>
            <a:pPr marL="0" indent="0">
              <a:spcBef>
                <a:spcPts val="0"/>
              </a:spcBef>
              <a:buNone/>
            </a:pPr>
            <a:r>
              <a:rPr lang="en-US" sz="1900" dirty="0">
                <a:latin typeface="Times New Roman" panose="02020603050405020304" pitchFamily="18" charset="0"/>
                <a:cs typeface="Times New Roman" panose="02020603050405020304" pitchFamily="18" charset="0"/>
              </a:rPr>
              <a:t>STRMU			$ 33,563</a:t>
            </a:r>
          </a:p>
          <a:p>
            <a:pPr marL="0" indent="0">
              <a:spcBef>
                <a:spcPts val="0"/>
              </a:spcBef>
              <a:buNone/>
            </a:pPr>
            <a:r>
              <a:rPr lang="en-US" sz="1900" dirty="0">
                <a:latin typeface="Times New Roman" panose="02020603050405020304" pitchFamily="18" charset="0"/>
                <a:cs typeface="Times New Roman" panose="02020603050405020304" pitchFamily="18" charset="0"/>
              </a:rPr>
              <a:t>Housing Information		$ 11,438</a:t>
            </a:r>
          </a:p>
          <a:p>
            <a:pPr marL="0" indent="0">
              <a:spcBef>
                <a:spcPts val="0"/>
              </a:spcBef>
              <a:buNone/>
            </a:pPr>
            <a:r>
              <a:rPr lang="en-US" sz="1900" dirty="0">
                <a:latin typeface="Times New Roman" panose="02020603050405020304" pitchFamily="18" charset="0"/>
                <a:cs typeface="Times New Roman" panose="02020603050405020304" pitchFamily="18" charset="0"/>
              </a:rPr>
              <a:t>Resource Identification	$   7,439</a:t>
            </a:r>
          </a:p>
          <a:p>
            <a:pPr marL="0" indent="0">
              <a:spcBef>
                <a:spcPts val="0"/>
              </a:spcBef>
              <a:buNone/>
            </a:pPr>
            <a:r>
              <a:rPr lang="en-US" sz="1900" dirty="0">
                <a:latin typeface="Times New Roman" panose="02020603050405020304" pitchFamily="18" charset="0"/>
                <a:cs typeface="Times New Roman" panose="02020603050405020304" pitchFamily="18" charset="0"/>
              </a:rPr>
              <a:t>Permanent Housing Placement	$ 16,026</a:t>
            </a:r>
          </a:p>
        </p:txBody>
      </p:sp>
    </p:spTree>
    <p:extLst>
      <p:ext uri="{BB962C8B-B14F-4D97-AF65-F5344CB8AC3E}">
        <p14:creationId xmlns:p14="http://schemas.microsoft.com/office/powerpoint/2010/main" val="66987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FB4D-BEF5-46AE-823E-BCC06A6D65CF}"/>
              </a:ext>
            </a:extLst>
          </p:cNvPr>
          <p:cNvSpPr>
            <a:spLocks noGrp="1"/>
          </p:cNvSpPr>
          <p:nvPr>
            <p:ph type="title"/>
          </p:nvPr>
        </p:nvSpPr>
        <p:spPr/>
        <p:txBody>
          <a:bodyPr/>
          <a:lstStyle/>
          <a:p>
            <a:r>
              <a:rPr lang="en-US" dirty="0"/>
              <a:t>Network (Cont.)</a:t>
            </a:r>
          </a:p>
        </p:txBody>
      </p:sp>
      <p:sp>
        <p:nvSpPr>
          <p:cNvPr id="3" name="Content Placeholder 2">
            <a:extLst>
              <a:ext uri="{FF2B5EF4-FFF2-40B4-BE49-F238E27FC236}">
                <a16:creationId xmlns:a16="http://schemas.microsoft.com/office/drawing/2014/main" id="{67AFFA8E-D6DF-4322-B748-4B4B1DE65DFE}"/>
              </a:ext>
            </a:extLst>
          </p:cNvPr>
          <p:cNvSpPr>
            <a:spLocks noGrp="1"/>
          </p:cNvSpPr>
          <p:nvPr>
            <p:ph idx="1"/>
          </p:nvPr>
        </p:nvSpPr>
        <p:spPr/>
        <p:txBody>
          <a:bodyPr/>
          <a:lstStyle/>
          <a:p>
            <a:pPr marL="742950" marR="914400" lvl="1" indent="-285750">
              <a:lnSpc>
                <a:spcPct val="115000"/>
              </a:lnSpc>
              <a:spcBef>
                <a:spcPts val="0"/>
              </a:spcBef>
              <a:spcAft>
                <a:spcPts val="1200"/>
              </a:spcAft>
              <a:buFont typeface="Symbol" panose="05050102010706020507" pitchFamily="18" charset="2"/>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742950" marR="914400" lvl="1" indent="-285750">
              <a:lnSpc>
                <a:spcPct val="115000"/>
              </a:lnSpc>
              <a:spcBef>
                <a:spcPts val="0"/>
              </a:spcBef>
              <a:spcAft>
                <a:spcPts val="120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914400" lvl="1" indent="-285750">
              <a:lnSpc>
                <a:spcPct val="115000"/>
              </a:lnSpc>
              <a:spcBef>
                <a:spcPts val="0"/>
              </a:spcBef>
              <a:spcAft>
                <a:spcPts val="120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Regional Quality Assurance and Feedback Committee</a:t>
            </a:r>
          </a:p>
          <a:p>
            <a:pPr marL="742950" marR="914400" lvl="1" indent="-285750">
              <a:lnSpc>
                <a:spcPct val="115000"/>
              </a:lnSpc>
              <a:spcBef>
                <a:spcPts val="0"/>
              </a:spcBef>
              <a:spcAft>
                <a:spcPts val="120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914400" lvl="1" indent="-285750">
              <a:lnSpc>
                <a:spcPct val="115000"/>
              </a:lnSpc>
              <a:spcBef>
                <a:spcPts val="0"/>
              </a:spcBef>
              <a:spcAft>
                <a:spcPts val="120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for Administrator Evaluation/Feedback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902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4961BEF-9115-4BC3-BD71-948E73ECA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5F176EFE-6AAE-4400-9A04-46B3C450CC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D03E3832-F757-4F3C-AF18-D6B697C4BA46}"/>
              </a:ext>
            </a:extLst>
          </p:cNvPr>
          <p:cNvSpPr>
            <a:spLocks noGrp="1"/>
          </p:cNvSpPr>
          <p:nvPr>
            <p:ph type="title"/>
          </p:nvPr>
        </p:nvSpPr>
        <p:spPr>
          <a:xfrm>
            <a:off x="685800" y="1066164"/>
            <a:ext cx="4753466" cy="1293028"/>
          </a:xfrm>
        </p:spPr>
        <p:txBody>
          <a:bodyPr>
            <a:normAutofit/>
          </a:bodyPr>
          <a:lstStyle/>
          <a:p>
            <a:r>
              <a:rPr lang="en-US" dirty="0"/>
              <a:t>CARE</a:t>
            </a:r>
          </a:p>
        </p:txBody>
      </p:sp>
      <p:sp>
        <p:nvSpPr>
          <p:cNvPr id="3" name="Content Placeholder 2">
            <a:extLst>
              <a:ext uri="{FF2B5EF4-FFF2-40B4-BE49-F238E27FC236}">
                <a16:creationId xmlns:a16="http://schemas.microsoft.com/office/drawing/2014/main" id="{0303B0C2-7F85-4FE4-AB63-4FF76F0675A2}"/>
              </a:ext>
            </a:extLst>
          </p:cNvPr>
          <p:cNvSpPr>
            <a:spLocks noGrp="1"/>
          </p:cNvSpPr>
          <p:nvPr>
            <p:ph idx="1"/>
          </p:nvPr>
        </p:nvSpPr>
        <p:spPr>
          <a:xfrm>
            <a:off x="685801" y="2526384"/>
            <a:ext cx="4753466" cy="3692301"/>
          </a:xfrm>
        </p:spPr>
        <p:txBody>
          <a:bodyPr>
            <a:normAutofit/>
          </a:bodyPr>
          <a:lstStyle/>
          <a:p>
            <a:pPr marL="0" indent="0">
              <a:buNone/>
            </a:pPr>
            <a:r>
              <a:rPr lang="en-US" dirty="0"/>
              <a:t>Michael McNeill</a:t>
            </a:r>
          </a:p>
          <a:p>
            <a:pPr marL="0" indent="0">
              <a:buNone/>
            </a:pPr>
            <a:endParaRPr lang="en-US" dirty="0"/>
          </a:p>
          <a:p>
            <a:pPr lvl="1"/>
            <a:endParaRPr lang="en-US" dirty="0"/>
          </a:p>
          <a:p>
            <a:pPr lvl="1"/>
            <a:r>
              <a:rPr lang="en-US"/>
              <a:t>Budget</a:t>
            </a:r>
            <a:endParaRPr lang="en-US" dirty="0"/>
          </a:p>
          <a:p>
            <a:pPr lvl="1"/>
            <a:endParaRPr lang="en-US" dirty="0"/>
          </a:p>
          <a:p>
            <a:pPr lvl="1"/>
            <a:r>
              <a:rPr lang="en-US" dirty="0"/>
              <a:t>Transportation</a:t>
            </a:r>
          </a:p>
          <a:p>
            <a:pPr lvl="1"/>
            <a:endParaRPr lang="en-US" dirty="0"/>
          </a:p>
          <a:p>
            <a:pPr lvl="1"/>
            <a:endParaRPr lang="en-US" dirty="0"/>
          </a:p>
        </p:txBody>
      </p:sp>
      <p:sp>
        <p:nvSpPr>
          <p:cNvPr id="75" name="Rounded Rectangle 14">
            <a:extLst>
              <a:ext uri="{FF2B5EF4-FFF2-40B4-BE49-F238E27FC236}">
                <a16:creationId xmlns:a16="http://schemas.microsoft.com/office/drawing/2014/main" id="{EE713A7D-B6F7-4EB6-BFD9-3CF384E58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srgbClr val="40404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are for the Caregiver | Holland Bloorview">
            <a:extLst>
              <a:ext uri="{FF2B5EF4-FFF2-40B4-BE49-F238E27FC236}">
                <a16:creationId xmlns:a16="http://schemas.microsoft.com/office/drawing/2014/main" id="{C9AB853A-5A92-4959-BB42-2EC08EB53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787" r="11908"/>
          <a:stretch/>
        </p:blipFill>
        <p:spPr bwMode="auto">
          <a:xfrm>
            <a:off x="6407004" y="1336566"/>
            <a:ext cx="4683948" cy="4607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270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9FB5D36-B9B2-41A5-A6DF-2EB7463FA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F074BEE-ECA5-4B19-A586-773023BA139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508F44D9-BA1D-4B96-A65C-86EFF4E98959}"/>
              </a:ext>
            </a:extLst>
          </p:cNvPr>
          <p:cNvSpPr>
            <a:spLocks noGrp="1"/>
          </p:cNvSpPr>
          <p:nvPr>
            <p:ph type="title"/>
          </p:nvPr>
        </p:nvSpPr>
        <p:spPr>
          <a:xfrm>
            <a:off x="685800" y="1066164"/>
            <a:ext cx="4753466" cy="1293028"/>
          </a:xfrm>
        </p:spPr>
        <p:txBody>
          <a:bodyPr>
            <a:normAutofit fontScale="90000"/>
          </a:bodyPr>
          <a:lstStyle/>
          <a:p>
            <a:r>
              <a:rPr lang="en-US" dirty="0"/>
              <a:t>HOPWA &amp; </a:t>
            </a:r>
            <a:br>
              <a:rPr lang="en-US" dirty="0"/>
            </a:br>
            <a:r>
              <a:rPr lang="en-US" dirty="0"/>
              <a:t>Housing Updates</a:t>
            </a:r>
          </a:p>
        </p:txBody>
      </p:sp>
      <p:sp>
        <p:nvSpPr>
          <p:cNvPr id="3" name="Content Placeholder 2">
            <a:extLst>
              <a:ext uri="{FF2B5EF4-FFF2-40B4-BE49-F238E27FC236}">
                <a16:creationId xmlns:a16="http://schemas.microsoft.com/office/drawing/2014/main" id="{653B11C3-BAB9-4525-9B9C-A24EA280501D}"/>
              </a:ext>
            </a:extLst>
          </p:cNvPr>
          <p:cNvSpPr>
            <a:spLocks noGrp="1"/>
          </p:cNvSpPr>
          <p:nvPr>
            <p:ph idx="1"/>
          </p:nvPr>
        </p:nvSpPr>
        <p:spPr>
          <a:xfrm>
            <a:off x="685801" y="2526384"/>
            <a:ext cx="4753466" cy="3692301"/>
          </a:xfrm>
        </p:spPr>
        <p:txBody>
          <a:bodyPr>
            <a:normAutofit/>
          </a:bodyPr>
          <a:lstStyle/>
          <a:p>
            <a:pPr marL="342900" marR="914400" lvl="0" indent="-342900">
              <a:spcBef>
                <a:spcPts val="0"/>
              </a:spcBef>
              <a:spcAft>
                <a:spcPts val="1200"/>
              </a:spcAft>
              <a:buFont typeface="Wingdings" panose="05000000000000000000" pitchFamily="2" charset="2"/>
              <a:buChar char=""/>
            </a:pPr>
            <a:r>
              <a:rPr lang="en-US">
                <a:latin typeface="Times New Roman" panose="02020603050405020304" pitchFamily="18" charset="0"/>
                <a:cs typeface="Times New Roman" panose="02020603050405020304" pitchFamily="18" charset="0"/>
              </a:rPr>
              <a:t>HOPWA Network </a:t>
            </a:r>
          </a:p>
          <a:p>
            <a:pPr marL="742950" marR="914400" lvl="1" indent="-285750">
              <a:spcBef>
                <a:spcPts val="0"/>
              </a:spcBef>
              <a:spcAft>
                <a:spcPts val="0"/>
              </a:spcAft>
              <a:buFont typeface="Symbol" panose="05050102010706020507" pitchFamily="18" charset="2"/>
              <a:buChar char=""/>
            </a:pPr>
            <a:r>
              <a:rPr lang="en-US">
                <a:latin typeface="Times New Roman" panose="02020603050405020304" pitchFamily="18" charset="0"/>
                <a:cs typeface="Times New Roman" panose="02020603050405020304" pitchFamily="18" charset="0"/>
              </a:rPr>
              <a:t>Wake</a:t>
            </a:r>
          </a:p>
          <a:p>
            <a:pPr marL="742950" marR="914400" lvl="1" indent="-285750">
              <a:spcBef>
                <a:spcPts val="0"/>
              </a:spcBef>
              <a:spcAft>
                <a:spcPts val="0"/>
              </a:spcAft>
              <a:buFont typeface="Symbol" panose="05050102010706020507" pitchFamily="18" charset="2"/>
              <a:buChar char=""/>
            </a:pPr>
            <a:r>
              <a:rPr lang="en-US">
                <a:latin typeface="Times New Roman" panose="02020603050405020304" pitchFamily="18" charset="0"/>
                <a:cs typeface="Times New Roman" panose="02020603050405020304" pitchFamily="18" charset="0"/>
              </a:rPr>
              <a:t>Duke </a:t>
            </a:r>
          </a:p>
          <a:p>
            <a:pPr marL="742950" marR="914400" lvl="1" indent="-285750">
              <a:spcBef>
                <a:spcPts val="0"/>
              </a:spcBef>
              <a:spcAft>
                <a:spcPts val="0"/>
              </a:spcAft>
              <a:buFont typeface="Symbol" panose="05050102010706020507" pitchFamily="18" charset="2"/>
              <a:buChar char=""/>
            </a:pPr>
            <a:r>
              <a:rPr lang="en-US">
                <a:latin typeface="Times New Roman" panose="02020603050405020304" pitchFamily="18" charset="0"/>
                <a:cs typeface="Times New Roman" panose="02020603050405020304" pitchFamily="18" charset="0"/>
              </a:rPr>
              <a:t>Durham</a:t>
            </a:r>
          </a:p>
          <a:p>
            <a:pPr marL="457200" marR="914400" lvl="1" indent="0">
              <a:spcBef>
                <a:spcPts val="0"/>
              </a:spcBef>
              <a:spcAft>
                <a:spcPts val="0"/>
              </a:spcAft>
              <a:buNone/>
            </a:pPr>
            <a:endParaRPr lang="en-US">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a:effectLst/>
                <a:latin typeface="Times New Roman" panose="02020603050405020304" pitchFamily="18" charset="0"/>
                <a:ea typeface="Calibri" panose="020F0502020204030204" pitchFamily="34" charset="0"/>
                <a:cs typeface="Times New Roman" panose="02020603050405020304" pitchFamily="18" charset="0"/>
              </a:rPr>
              <a:t>Housing update </a:t>
            </a:r>
          </a:p>
          <a:p>
            <a:pPr lvl="1"/>
            <a:r>
              <a:rPr lang="en-US">
                <a:effectLst/>
                <a:latin typeface="Times New Roman" panose="02020603050405020304" pitchFamily="18" charset="0"/>
                <a:ea typeface="Calibri" panose="020F0502020204030204" pitchFamily="34" charset="0"/>
                <a:cs typeface="Times New Roman" panose="02020603050405020304" pitchFamily="18" charset="0"/>
              </a:rPr>
              <a:t>TEC</a:t>
            </a:r>
          </a:p>
          <a:p>
            <a:pPr lvl="1"/>
            <a:r>
              <a:rPr lang="en-US">
                <a:effectLst/>
                <a:latin typeface="Times New Roman" panose="02020603050405020304" pitchFamily="18" charset="0"/>
                <a:ea typeface="Calibri" panose="020F0502020204030204" pitchFamily="34" charset="0"/>
                <a:cs typeface="Times New Roman" panose="02020603050405020304" pitchFamily="18" charset="0"/>
              </a:rPr>
              <a:t>ACRA</a:t>
            </a:r>
          </a:p>
          <a:p>
            <a:pPr lvl="1"/>
            <a:r>
              <a:rPr lang="en-US">
                <a:effectLst/>
                <a:latin typeface="Times New Roman" panose="02020603050405020304" pitchFamily="18" charset="0"/>
                <a:ea typeface="Calibri" panose="020F0502020204030204" pitchFamily="34" charset="0"/>
                <a:cs typeface="Times New Roman" panose="02020603050405020304" pitchFamily="18" charset="0"/>
              </a:rPr>
              <a:t>CAARE</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5" name="Rounded Rectangle 14">
            <a:extLst>
              <a:ext uri="{FF2B5EF4-FFF2-40B4-BE49-F238E27FC236}">
                <a16:creationId xmlns:a16="http://schemas.microsoft.com/office/drawing/2014/main" id="{033261CE-9527-4557-A0D0-7B09EF2E5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srgbClr val="40404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ree No Housing Cliparts, Download Free No Housing Cliparts png images,  Free ClipArts on Clipart Library">
            <a:extLst>
              <a:ext uri="{FF2B5EF4-FFF2-40B4-BE49-F238E27FC236}">
                <a16:creationId xmlns:a16="http://schemas.microsoft.com/office/drawing/2014/main" id="{4DC45114-2F6B-40CD-84D9-1DDC351CA0C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78489" y="1336566"/>
            <a:ext cx="4140977" cy="4607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008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57EC-6788-4C2C-87B2-66ADD78C3971}"/>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A84C45C3-1128-4302-8A08-6D3E981083F5}"/>
              </a:ext>
            </a:extLst>
          </p:cNvPr>
          <p:cNvSpPr>
            <a:spLocks noGrp="1"/>
          </p:cNvSpPr>
          <p:nvPr>
            <p:ph idx="1"/>
          </p:nvPr>
        </p:nvSpPr>
        <p:spPr>
          <a:xfrm>
            <a:off x="685800" y="2220686"/>
            <a:ext cx="10820400" cy="4024125"/>
          </a:xfrm>
        </p:spPr>
        <p:txBody>
          <a:bodyPr/>
          <a:lstStyle/>
          <a:p>
            <a:endParaRPr lang="en-US" dirty="0"/>
          </a:p>
          <a:p>
            <a:endParaRPr lang="en-US" dirty="0"/>
          </a:p>
          <a:p>
            <a:r>
              <a:rPr lang="en-US" dirty="0"/>
              <a:t>ITTS</a:t>
            </a:r>
          </a:p>
          <a:p>
            <a:r>
              <a:rPr lang="en-US" dirty="0" err="1"/>
              <a:t>PrEP</a:t>
            </a:r>
            <a:r>
              <a:rPr lang="en-US" dirty="0"/>
              <a:t> </a:t>
            </a:r>
          </a:p>
          <a:p>
            <a:r>
              <a:rPr lang="en-US" dirty="0"/>
              <a:t>Syphilis</a:t>
            </a:r>
          </a:p>
        </p:txBody>
      </p:sp>
    </p:spTree>
    <p:extLst>
      <p:ext uri="{BB962C8B-B14F-4D97-AF65-F5344CB8AC3E}">
        <p14:creationId xmlns:p14="http://schemas.microsoft.com/office/powerpoint/2010/main" val="200946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6B31-629E-48A6-887D-5CE85D219D4C}"/>
              </a:ext>
            </a:extLst>
          </p:cNvPr>
          <p:cNvSpPr>
            <a:spLocks noGrp="1"/>
          </p:cNvSpPr>
          <p:nvPr>
            <p:ph type="title"/>
          </p:nvPr>
        </p:nvSpPr>
        <p:spPr/>
        <p:txBody>
          <a:bodyPr/>
          <a:lstStyle/>
          <a:p>
            <a:r>
              <a:rPr lang="en-US" dirty="0"/>
              <a:t>State Updates</a:t>
            </a:r>
          </a:p>
        </p:txBody>
      </p:sp>
      <p:pic>
        <p:nvPicPr>
          <p:cNvPr id="3074" name="Picture 2" descr="north-carolina-flag-map-icon-clipart – NC GOP 3rd Congressional District">
            <a:extLst>
              <a:ext uri="{FF2B5EF4-FFF2-40B4-BE49-F238E27FC236}">
                <a16:creationId xmlns:a16="http://schemas.microsoft.com/office/drawing/2014/main" id="{C47310BC-C66B-40D7-845E-7E19E3A7E5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0225" y="2577463"/>
            <a:ext cx="8610600" cy="3264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00012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66</TotalTime>
  <Words>366</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Symbol</vt:lpstr>
      <vt:lpstr>Times New Roman</vt:lpstr>
      <vt:lpstr>Wingdings</vt:lpstr>
      <vt:lpstr>Vapor Trail</vt:lpstr>
      <vt:lpstr>Region 6 Network of Care and Prevention Meeting</vt:lpstr>
      <vt:lpstr>Agenda</vt:lpstr>
      <vt:lpstr>State RFA Awards</vt:lpstr>
      <vt:lpstr>HOPWA One time Funding</vt:lpstr>
      <vt:lpstr>Network (Cont.)</vt:lpstr>
      <vt:lpstr>CARE</vt:lpstr>
      <vt:lpstr>HOPWA &amp;  Housing Updates</vt:lpstr>
      <vt:lpstr>Prevention</vt:lpstr>
      <vt:lpstr>State Updates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6 Network of Care and Prevention</dc:title>
  <dc:creator>Hailey Stout</dc:creator>
  <cp:lastModifiedBy>Hailey Stout</cp:lastModifiedBy>
  <cp:revision>4</cp:revision>
  <dcterms:created xsi:type="dcterms:W3CDTF">2021-09-30T14:54:55Z</dcterms:created>
  <dcterms:modified xsi:type="dcterms:W3CDTF">2021-09-30T17:28:05Z</dcterms:modified>
</cp:coreProperties>
</file>